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8" r:id="rId12"/>
    <p:sldId id="267" r:id="rId13"/>
    <p:sldId id="269" r:id="rId14"/>
    <p:sldId id="270" r:id="rId15"/>
    <p:sldId id="271" r:id="rId16"/>
    <p:sldId id="272" r:id="rId17"/>
    <p:sldId id="273" r:id="rId18"/>
    <p:sldId id="274" r:id="rId19"/>
  </p:sldIdLst>
  <p:sldSz cx="14400213" cy="144002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7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3" autoAdjust="0"/>
    <p:restoredTop sz="94660"/>
  </p:normalViewPr>
  <p:slideViewPr>
    <p:cSldViewPr snapToGrid="0">
      <p:cViewPr>
        <p:scale>
          <a:sx n="40" d="100"/>
          <a:sy n="40" d="100"/>
        </p:scale>
        <p:origin x="112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0016" y="2356703"/>
            <a:ext cx="12240181" cy="5013407"/>
          </a:xfrm>
        </p:spPr>
        <p:txBody>
          <a:bodyPr anchor="b"/>
          <a:lstStyle>
            <a:lvl1pPr algn="ctr">
              <a:defRPr sz="9449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00027" y="7563446"/>
            <a:ext cx="10800160" cy="3476717"/>
          </a:xfrm>
        </p:spPr>
        <p:txBody>
          <a:bodyPr/>
          <a:lstStyle>
            <a:lvl1pPr marL="0" indent="0" algn="ctr">
              <a:buNone/>
              <a:defRPr sz="3780"/>
            </a:lvl1pPr>
            <a:lvl2pPr marL="719999" indent="0" algn="ctr">
              <a:buNone/>
              <a:defRPr sz="3150"/>
            </a:lvl2pPr>
            <a:lvl3pPr marL="1439997" indent="0" algn="ctr">
              <a:buNone/>
              <a:defRPr sz="2835"/>
            </a:lvl3pPr>
            <a:lvl4pPr marL="2159996" indent="0" algn="ctr">
              <a:buNone/>
              <a:defRPr sz="2520"/>
            </a:lvl4pPr>
            <a:lvl5pPr marL="2879994" indent="0" algn="ctr">
              <a:buNone/>
              <a:defRPr sz="2520"/>
            </a:lvl5pPr>
            <a:lvl6pPr marL="3599993" indent="0" algn="ctr">
              <a:buNone/>
              <a:defRPr sz="2520"/>
            </a:lvl6pPr>
            <a:lvl7pPr marL="4319991" indent="0" algn="ctr">
              <a:buNone/>
              <a:defRPr sz="2520"/>
            </a:lvl7pPr>
            <a:lvl8pPr marL="5039990" indent="0" algn="ctr">
              <a:buNone/>
              <a:defRPr sz="2520"/>
            </a:lvl8pPr>
            <a:lvl9pPr marL="5759988" indent="0" algn="ctr">
              <a:buNone/>
              <a:defRPr sz="2520"/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44CB4-9181-4EE2-AA6E-31541E7ACBB3}" type="datetimeFigureOut">
              <a:rPr lang="es-ES" smtClean="0"/>
              <a:t>15/02/2021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826B5-4BC6-4869-9631-7ADFDCE454B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60019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44CB4-9181-4EE2-AA6E-31541E7ACBB3}" type="datetimeFigureOut">
              <a:rPr lang="es-ES" smtClean="0"/>
              <a:t>15/02/2021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826B5-4BC6-4869-9631-7ADFDCE454B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64592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3" y="766678"/>
            <a:ext cx="3105046" cy="1220351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766678"/>
            <a:ext cx="9135135" cy="12203515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44CB4-9181-4EE2-AA6E-31541E7ACBB3}" type="datetimeFigureOut">
              <a:rPr lang="es-ES" smtClean="0"/>
              <a:t>15/02/2021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826B5-4BC6-4869-9631-7ADFDCE454B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6472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44CB4-9181-4EE2-AA6E-31541E7ACBB3}" type="datetimeFigureOut">
              <a:rPr lang="es-ES" smtClean="0"/>
              <a:t>15/02/2021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826B5-4BC6-4869-9631-7ADFDCE454B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948876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515" y="3590057"/>
            <a:ext cx="12420184" cy="5990088"/>
          </a:xfrm>
        </p:spPr>
        <p:txBody>
          <a:bodyPr anchor="b"/>
          <a:lstStyle>
            <a:lvl1pPr>
              <a:defRPr sz="9449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515" y="9636813"/>
            <a:ext cx="12420184" cy="3150046"/>
          </a:xfrm>
        </p:spPr>
        <p:txBody>
          <a:bodyPr/>
          <a:lstStyle>
            <a:lvl1pPr marL="0" indent="0">
              <a:buNone/>
              <a:defRPr sz="3780">
                <a:solidFill>
                  <a:schemeClr val="tx1"/>
                </a:solidFill>
              </a:defRPr>
            </a:lvl1pPr>
            <a:lvl2pPr marL="719999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2pPr>
            <a:lvl3pPr marL="1439997" indent="0">
              <a:buNone/>
              <a:defRPr sz="2835">
                <a:solidFill>
                  <a:schemeClr val="tx1">
                    <a:tint val="75000"/>
                  </a:schemeClr>
                </a:solidFill>
              </a:defRPr>
            </a:lvl3pPr>
            <a:lvl4pPr marL="2159996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4pPr>
            <a:lvl5pPr marL="2879994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5pPr>
            <a:lvl6pPr marL="3599993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6pPr>
            <a:lvl7pPr marL="4319991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7pPr>
            <a:lvl8pPr marL="503999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8pPr>
            <a:lvl9pPr marL="5759988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44CB4-9181-4EE2-AA6E-31541E7ACBB3}" type="datetimeFigureOut">
              <a:rPr lang="es-ES" smtClean="0"/>
              <a:t>15/02/2021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826B5-4BC6-4869-9631-7ADFDCE454B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25924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014" y="3833390"/>
            <a:ext cx="6120091" cy="9136803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90108" y="3833390"/>
            <a:ext cx="6120091" cy="9136803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44CB4-9181-4EE2-AA6E-31541E7ACBB3}" type="datetimeFigureOut">
              <a:rPr lang="es-ES" smtClean="0"/>
              <a:t>15/02/2021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826B5-4BC6-4869-9631-7ADFDCE454B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7423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766681"/>
            <a:ext cx="12420184" cy="2783376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1892" y="3530053"/>
            <a:ext cx="6091964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1892" y="5260078"/>
            <a:ext cx="6091964" cy="7736782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290109" y="3530053"/>
            <a:ext cx="6121966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290109" y="5260078"/>
            <a:ext cx="6121966" cy="7736782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44CB4-9181-4EE2-AA6E-31541E7ACBB3}" type="datetimeFigureOut">
              <a:rPr lang="es-ES" smtClean="0"/>
              <a:t>15/02/2021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826B5-4BC6-4869-9631-7ADFDCE454B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494652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44CB4-9181-4EE2-AA6E-31541E7ACBB3}" type="datetimeFigureOut">
              <a:rPr lang="es-ES" smtClean="0"/>
              <a:t>15/02/2021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826B5-4BC6-4869-9631-7ADFDCE454B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2829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44CB4-9181-4EE2-AA6E-31541E7ACBB3}" type="datetimeFigureOut">
              <a:rPr lang="es-ES" smtClean="0"/>
              <a:t>15/02/2021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826B5-4BC6-4869-9631-7ADFDCE454B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908692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1966" y="2073367"/>
            <a:ext cx="7290108" cy="10233485"/>
          </a:xfrm>
        </p:spPr>
        <p:txBody>
          <a:bodyPr/>
          <a:lstStyle>
            <a:lvl1pPr>
              <a:defRPr sz="5039"/>
            </a:lvl1pPr>
            <a:lvl2pPr>
              <a:defRPr sz="4409"/>
            </a:lvl2pPr>
            <a:lvl3pPr>
              <a:defRPr sz="3780"/>
            </a:lvl3pPr>
            <a:lvl4pPr>
              <a:defRPr sz="3150"/>
            </a:lvl4pPr>
            <a:lvl5pPr>
              <a:defRPr sz="3150"/>
            </a:lvl5pPr>
            <a:lvl6pPr>
              <a:defRPr sz="3150"/>
            </a:lvl6pPr>
            <a:lvl7pPr>
              <a:defRPr sz="3150"/>
            </a:lvl7pPr>
            <a:lvl8pPr>
              <a:defRPr sz="3150"/>
            </a:lvl8pPr>
            <a:lvl9pPr>
              <a:defRPr sz="315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44CB4-9181-4EE2-AA6E-31541E7ACBB3}" type="datetimeFigureOut">
              <a:rPr lang="es-ES" smtClean="0"/>
              <a:t>15/02/2021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826B5-4BC6-4869-9631-7ADFDCE454B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73971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121966" y="2073367"/>
            <a:ext cx="7290108" cy="10233485"/>
          </a:xfrm>
        </p:spPr>
        <p:txBody>
          <a:bodyPr anchor="t"/>
          <a:lstStyle>
            <a:lvl1pPr marL="0" indent="0">
              <a:buNone/>
              <a:defRPr sz="5039"/>
            </a:lvl1pPr>
            <a:lvl2pPr marL="719999" indent="0">
              <a:buNone/>
              <a:defRPr sz="4409"/>
            </a:lvl2pPr>
            <a:lvl3pPr marL="1439997" indent="0">
              <a:buNone/>
              <a:defRPr sz="3780"/>
            </a:lvl3pPr>
            <a:lvl4pPr marL="2159996" indent="0">
              <a:buNone/>
              <a:defRPr sz="3150"/>
            </a:lvl4pPr>
            <a:lvl5pPr marL="2879994" indent="0">
              <a:buNone/>
              <a:defRPr sz="3150"/>
            </a:lvl5pPr>
            <a:lvl6pPr marL="3599993" indent="0">
              <a:buNone/>
              <a:defRPr sz="3150"/>
            </a:lvl6pPr>
            <a:lvl7pPr marL="4319991" indent="0">
              <a:buNone/>
              <a:defRPr sz="3150"/>
            </a:lvl7pPr>
            <a:lvl8pPr marL="5039990" indent="0">
              <a:buNone/>
              <a:defRPr sz="3150"/>
            </a:lvl8pPr>
            <a:lvl9pPr marL="5759988" indent="0">
              <a:buNone/>
              <a:defRPr sz="315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44CB4-9181-4EE2-AA6E-31541E7ACBB3}" type="datetimeFigureOut">
              <a:rPr lang="es-ES" smtClean="0"/>
              <a:t>15/02/2021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826B5-4BC6-4869-9631-7ADFDCE454B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80009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766681"/>
            <a:ext cx="12420184" cy="27833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3833390"/>
            <a:ext cx="12420184" cy="91368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144CB4-9181-4EE2-AA6E-31541E7ACBB3}" type="datetimeFigureOut">
              <a:rPr lang="es-ES" smtClean="0"/>
              <a:t>15/02/2021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13346867"/>
            <a:ext cx="4860072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6826B5-4BC6-4869-9631-7ADFDCE454B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41895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1439997" rtl="0" eaLnBrk="1" latinLnBrk="0" hangingPunct="1">
        <a:lnSpc>
          <a:spcPct val="90000"/>
        </a:lnSpc>
        <a:spcBef>
          <a:spcPct val="0"/>
        </a:spcBef>
        <a:buNone/>
        <a:defRPr sz="692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999" indent="-359999" algn="l" defTabSz="1439997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4409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indent="-359999" algn="l" defTabSz="143999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780" kern="1200">
          <a:solidFill>
            <a:schemeClr val="tx1"/>
          </a:solidFill>
          <a:latin typeface="+mn-lt"/>
          <a:ea typeface="+mn-ea"/>
          <a:cs typeface="+mn-cs"/>
        </a:defRPr>
      </a:lvl2pPr>
      <a:lvl3pPr marL="1799996" indent="-359999" algn="l" defTabSz="143999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3pPr>
      <a:lvl4pPr marL="2519995" indent="-359999" algn="l" defTabSz="143999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3239994" indent="-359999" algn="l" defTabSz="143999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959992" indent="-359999" algn="l" defTabSz="143999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679991" indent="-359999" algn="l" defTabSz="143999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399989" indent="-359999" algn="l" defTabSz="143999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6119988" indent="-359999" algn="l" defTabSz="143999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39997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1pPr>
      <a:lvl2pPr marL="719999" algn="l" defTabSz="1439997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2pPr>
      <a:lvl3pPr marL="1439997" algn="l" defTabSz="1439997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3pPr>
      <a:lvl4pPr marL="2159996" algn="l" defTabSz="1439997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2879994" algn="l" defTabSz="1439997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599993" algn="l" defTabSz="1439997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319991" algn="l" defTabSz="1439997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039990" algn="l" defTabSz="1439997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5759988" algn="l" defTabSz="1439997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400213" cy="14400213"/>
          </a:xfrm>
          <a:prstGeom prst="rect">
            <a:avLst/>
          </a:prstGeom>
        </p:spPr>
      </p:pic>
      <p:sp>
        <p:nvSpPr>
          <p:cNvPr id="9" name="CuadroTexto 8"/>
          <p:cNvSpPr txBox="1"/>
          <p:nvPr/>
        </p:nvSpPr>
        <p:spPr>
          <a:xfrm>
            <a:off x="0" y="6038850"/>
            <a:ext cx="6134100" cy="3785652"/>
          </a:xfrm>
          <a:prstGeom prst="rect">
            <a:avLst/>
          </a:prstGeom>
          <a:solidFill>
            <a:srgbClr val="5271FF"/>
          </a:solidFill>
        </p:spPr>
        <p:txBody>
          <a:bodyPr wrap="square" lIns="468000" rIns="468000" rtlCol="0">
            <a:spAutoFit/>
          </a:bodyPr>
          <a:lstStyle/>
          <a:p>
            <a:r>
              <a:rPr lang="es-ES" sz="48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Calcúlase</a:t>
            </a:r>
            <a:r>
              <a:rPr lang="es-ES" sz="48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que cada ano </a:t>
            </a:r>
            <a:r>
              <a:rPr lang="es-ES" sz="48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chegan</a:t>
            </a:r>
            <a:r>
              <a:rPr lang="es-ES" sz="48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s-ES" sz="48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ao</a:t>
            </a:r>
            <a:r>
              <a:rPr lang="es-ES" sz="48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mar </a:t>
            </a:r>
            <a:r>
              <a:rPr lang="es-ES" sz="48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8 </a:t>
            </a:r>
            <a:r>
              <a:rPr lang="es-ES" sz="4800" b="1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millóns</a:t>
            </a:r>
            <a:r>
              <a:rPr lang="es-ES" sz="48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de toneladas </a:t>
            </a:r>
            <a:r>
              <a:rPr lang="es-ES" sz="48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de plástico</a:t>
            </a:r>
            <a:r>
              <a:rPr lang="es-ES" sz="4800" dirty="0" smtClean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  <a:endParaRPr lang="es-ES" sz="48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0" y="10496550"/>
            <a:ext cx="6134100" cy="3046988"/>
          </a:xfrm>
          <a:prstGeom prst="rect">
            <a:avLst/>
          </a:prstGeom>
          <a:solidFill>
            <a:srgbClr val="5271FF"/>
          </a:solidFill>
        </p:spPr>
        <p:txBody>
          <a:bodyPr wrap="square" lIns="468000" rtlCol="0">
            <a:spAutoFit/>
          </a:bodyPr>
          <a:lstStyle/>
          <a:p>
            <a:r>
              <a:rPr lang="es-ES" sz="4800" b="1" u="sng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 95% do </a:t>
            </a:r>
            <a:r>
              <a:rPr lang="es-ES" sz="4800" b="1" u="sng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lixo</a:t>
            </a:r>
            <a:r>
              <a:rPr lang="es-ES" sz="4800" b="1" u="sng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s-ES" sz="4800" b="1" u="sng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mariño</a:t>
            </a:r>
            <a:r>
              <a:rPr lang="es-ES" sz="48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procede de </a:t>
            </a:r>
            <a:r>
              <a:rPr lang="es-ES" sz="48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terra</a:t>
            </a:r>
            <a:r>
              <a:rPr lang="es-ES" sz="48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firme.</a:t>
            </a:r>
          </a:p>
          <a:p>
            <a:endParaRPr lang="es-ES" sz="48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72100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400213" cy="14400213"/>
          </a:xfrm>
          <a:prstGeom prst="rect">
            <a:avLst/>
          </a:prstGeom>
        </p:spPr>
      </p:pic>
      <p:pic>
        <p:nvPicPr>
          <p:cNvPr id="3" name="Picture 4" descr="A turtle lying in the dirt&#10;&#10;Description automatically generated">
            <a:extLst>
              <a:ext uri="{FF2B5EF4-FFF2-40B4-BE49-F238E27FC236}">
                <a16:creationId xmlns:a16="http://schemas.microsoft.com/office/drawing/2014/main" id="{67C83C37-1B56-4433-BAEE-3FB9861A39F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" t="-163" r="17640" b="2448"/>
          <a:stretch/>
        </p:blipFill>
        <p:spPr>
          <a:xfrm>
            <a:off x="514351" y="504433"/>
            <a:ext cx="12782550" cy="11401817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1314450" y="1181100"/>
            <a:ext cx="101727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800" b="1" dirty="0" err="1" smtClean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Biodiversidade</a:t>
            </a:r>
            <a:endParaRPr lang="es-ES" sz="88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533400" y="9144000"/>
            <a:ext cx="12858750" cy="2800767"/>
          </a:xfrm>
          <a:prstGeom prst="rect">
            <a:avLst/>
          </a:prstGeom>
          <a:noFill/>
        </p:spPr>
        <p:txBody>
          <a:bodyPr wrap="square" lIns="468000" rIns="468000" rtlCol="0">
            <a:spAutoFit/>
          </a:bodyPr>
          <a:lstStyle/>
          <a:p>
            <a:pPr algn="just"/>
            <a:r>
              <a:rPr lang="es-ES" sz="44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As </a:t>
            </a:r>
            <a:r>
              <a:rPr lang="es-ES" sz="4400" b="1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luvas</a:t>
            </a:r>
            <a:r>
              <a:rPr lang="es-ES" sz="44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de plástico usadas non </a:t>
            </a:r>
            <a:r>
              <a:rPr lang="es-ES" sz="4400" b="1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só</a:t>
            </a:r>
            <a:r>
              <a:rPr lang="es-ES" sz="44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son </a:t>
            </a:r>
            <a:r>
              <a:rPr lang="es-ES" sz="4400" b="1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perigosas</a:t>
            </a:r>
            <a:r>
              <a:rPr lang="es-ES" sz="44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para as </a:t>
            </a:r>
            <a:r>
              <a:rPr lang="es-ES" sz="4400" b="1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persoas</a:t>
            </a:r>
            <a:r>
              <a:rPr lang="es-ES" sz="44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s-ES" sz="4400" b="1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senón</a:t>
            </a:r>
            <a:r>
              <a:rPr lang="es-ES" sz="44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s-ES" sz="4400" b="1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tamén</a:t>
            </a:r>
            <a:r>
              <a:rPr lang="es-ES" sz="44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para </a:t>
            </a:r>
            <a:r>
              <a:rPr lang="es-ES" sz="4400" b="1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outros</a:t>
            </a:r>
            <a:r>
              <a:rPr lang="es-ES" sz="44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seres vivos</a:t>
            </a:r>
            <a:r>
              <a:rPr lang="es-ES" sz="4400" b="1" dirty="0" smtClean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</a:p>
          <a:p>
            <a:pPr algn="r"/>
            <a:r>
              <a:rPr lang="es-ES" sz="4400" b="1" dirty="0" smtClean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#</a:t>
            </a:r>
            <a:r>
              <a:rPr lang="es-ES" sz="4400" b="1" dirty="0" err="1" smtClean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BlueFlagMedWeek</a:t>
            </a:r>
            <a:endParaRPr lang="es-ES" sz="44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06081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400213" cy="14400213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5026" y="3505358"/>
            <a:ext cx="581025" cy="561975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342900" y="5810250"/>
            <a:ext cx="5562600" cy="7067550"/>
          </a:xfrm>
          <a:prstGeom prst="rect">
            <a:avLst/>
          </a:prstGeom>
          <a:solidFill>
            <a:srgbClr val="527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95350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400213" cy="14400213"/>
          </a:xfrm>
          <a:prstGeom prst="rect">
            <a:avLst/>
          </a:prstGeom>
        </p:spPr>
      </p:pic>
      <p:pic>
        <p:nvPicPr>
          <p:cNvPr id="4" name="Picture 4" descr="A dog sitting on top of a sandy beach&#10;&#10;Description automatically generated">
            <a:extLst>
              <a:ext uri="{FF2B5EF4-FFF2-40B4-BE49-F238E27FC236}">
                <a16:creationId xmlns:a16="http://schemas.microsoft.com/office/drawing/2014/main" id="{9A2F6D05-DD79-4AF4-B434-726947BDB11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32" t="14817" r="45486" b="56344"/>
          <a:stretch/>
        </p:blipFill>
        <p:spPr>
          <a:xfrm>
            <a:off x="6200775" y="2190750"/>
            <a:ext cx="8105775" cy="4152900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198119" y="2910840"/>
            <a:ext cx="6012000" cy="2697480"/>
          </a:xfrm>
          <a:prstGeom prst="rect">
            <a:avLst/>
          </a:prstGeom>
          <a:solidFill>
            <a:srgbClr val="527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CuadroTexto 5"/>
          <p:cNvSpPr txBox="1"/>
          <p:nvPr/>
        </p:nvSpPr>
        <p:spPr>
          <a:xfrm>
            <a:off x="388619" y="2915821"/>
            <a:ext cx="563118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0" b="1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Seguridade</a:t>
            </a:r>
            <a:r>
              <a:rPr lang="es-ES" sz="80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na </a:t>
            </a:r>
            <a:r>
              <a:rPr lang="es-ES" sz="8000" b="1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praia</a:t>
            </a:r>
            <a:endParaRPr lang="es-ES" sz="8000" b="1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0" y="6464349"/>
            <a:ext cx="6200775" cy="6001643"/>
          </a:xfrm>
          <a:prstGeom prst="rect">
            <a:avLst/>
          </a:prstGeom>
          <a:solidFill>
            <a:srgbClr val="5271FF"/>
          </a:solidFill>
        </p:spPr>
        <p:txBody>
          <a:bodyPr wrap="square" lIns="468000">
            <a:spAutoFit/>
          </a:bodyPr>
          <a:lstStyle/>
          <a:p>
            <a:r>
              <a:rPr lang="es-ES" sz="48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Nas</a:t>
            </a:r>
            <a:r>
              <a:rPr lang="es-ES" sz="48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s-ES" sz="48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praias</a:t>
            </a:r>
            <a:r>
              <a:rPr lang="es-ES" sz="48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con </a:t>
            </a:r>
            <a:r>
              <a:rPr lang="es-ES" sz="48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Bandeira</a:t>
            </a:r>
            <a:r>
              <a:rPr lang="es-ES" sz="48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Azul </a:t>
            </a:r>
            <a:r>
              <a:rPr lang="es-ES" sz="48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fanse</a:t>
            </a:r>
            <a:r>
              <a:rPr lang="es-ES" sz="48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s-ES" sz="48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mostras</a:t>
            </a:r>
            <a:r>
              <a:rPr lang="es-ES" sz="48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para comprobar a </a:t>
            </a:r>
            <a:r>
              <a:rPr lang="es-ES" sz="48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calidade</a:t>
            </a:r>
            <a:r>
              <a:rPr lang="es-ES" sz="48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da </a:t>
            </a:r>
            <a:r>
              <a:rPr lang="es-ES" sz="48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auga</a:t>
            </a:r>
            <a:r>
              <a:rPr lang="es-ES" sz="48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 </a:t>
            </a:r>
            <a:r>
              <a:rPr lang="es-ES" sz="48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hai</a:t>
            </a:r>
            <a:r>
              <a:rPr lang="es-ES" sz="48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un </a:t>
            </a:r>
            <a:r>
              <a:rPr lang="es-ES" sz="48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servizo</a:t>
            </a:r>
            <a:r>
              <a:rPr lang="es-ES" sz="48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de socorrismo profesional.</a:t>
            </a:r>
          </a:p>
        </p:txBody>
      </p:sp>
    </p:spTree>
    <p:extLst>
      <p:ext uri="{BB962C8B-B14F-4D97-AF65-F5344CB8AC3E}">
        <p14:creationId xmlns:p14="http://schemas.microsoft.com/office/powerpoint/2010/main" val="13584560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400213" cy="14400213"/>
          </a:xfrm>
          <a:prstGeom prst="rect">
            <a:avLst/>
          </a:prstGeom>
        </p:spPr>
      </p:pic>
      <p:pic>
        <p:nvPicPr>
          <p:cNvPr id="3" name="Picture 4" descr="A dog sitting on top of a sandy beach&#10;&#10;Description automatically generated">
            <a:extLst>
              <a:ext uri="{FF2B5EF4-FFF2-40B4-BE49-F238E27FC236}">
                <a16:creationId xmlns:a16="http://schemas.microsoft.com/office/drawing/2014/main" id="{9A2F6D05-DD79-4AF4-B434-726947BDB11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32" r="17693" b="2435"/>
          <a:stretch/>
        </p:blipFill>
        <p:spPr>
          <a:xfrm>
            <a:off x="742950" y="456406"/>
            <a:ext cx="12877800" cy="11449844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1374201" y="880547"/>
            <a:ext cx="6566221" cy="240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9000"/>
              </a:lnSpc>
            </a:pPr>
            <a:r>
              <a:rPr lang="es-ES" sz="10000" b="1" dirty="0" err="1" smtClean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Seguridade</a:t>
            </a:r>
            <a:endParaRPr lang="es-ES" sz="10000" b="1" dirty="0" smtClean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>
              <a:lnSpc>
                <a:spcPts val="9000"/>
              </a:lnSpc>
            </a:pPr>
            <a:r>
              <a:rPr lang="es-ES" sz="10000" b="1" dirty="0" smtClean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na </a:t>
            </a:r>
            <a:r>
              <a:rPr lang="es-ES" sz="10000" b="1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praia</a:t>
            </a:r>
            <a:endParaRPr lang="es-ES" sz="10000" b="1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762000" y="9201150"/>
            <a:ext cx="12858750" cy="2800767"/>
          </a:xfrm>
          <a:prstGeom prst="rect">
            <a:avLst/>
          </a:prstGeom>
          <a:noFill/>
        </p:spPr>
        <p:txBody>
          <a:bodyPr wrap="square" lIns="468000" rIns="468000" rtlCol="0">
            <a:spAutoFit/>
          </a:bodyPr>
          <a:lstStyle/>
          <a:p>
            <a:pPr algn="just"/>
            <a:r>
              <a:rPr lang="es-ES" sz="44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As </a:t>
            </a:r>
            <a:r>
              <a:rPr lang="es-ES" sz="4400" b="1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luvas</a:t>
            </a:r>
            <a:r>
              <a:rPr lang="es-ES" sz="44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de plástico usadas non </a:t>
            </a:r>
            <a:r>
              <a:rPr lang="es-ES" sz="4400" b="1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só</a:t>
            </a:r>
            <a:r>
              <a:rPr lang="es-ES" sz="44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son </a:t>
            </a:r>
            <a:r>
              <a:rPr lang="es-ES" sz="4400" b="1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perigosas</a:t>
            </a:r>
            <a:r>
              <a:rPr lang="es-ES" sz="44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para as </a:t>
            </a:r>
            <a:r>
              <a:rPr lang="es-ES" sz="4400" b="1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persoas</a:t>
            </a:r>
            <a:r>
              <a:rPr lang="es-ES" sz="44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s-ES" sz="4400" b="1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senón</a:t>
            </a:r>
            <a:r>
              <a:rPr lang="es-ES" sz="44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s-ES" sz="4400" b="1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tamén</a:t>
            </a:r>
            <a:r>
              <a:rPr lang="es-ES" sz="44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para </a:t>
            </a:r>
            <a:r>
              <a:rPr lang="es-ES" sz="4400" b="1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outros</a:t>
            </a:r>
            <a:r>
              <a:rPr lang="es-ES" sz="44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seres vivos</a:t>
            </a:r>
            <a:r>
              <a:rPr lang="es-ES" sz="4400" b="1" dirty="0" smtClean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</a:p>
          <a:p>
            <a:pPr algn="r"/>
            <a:r>
              <a:rPr lang="es-ES" sz="4400" b="1" dirty="0" smtClean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#</a:t>
            </a:r>
            <a:r>
              <a:rPr lang="es-ES" sz="4400" b="1" dirty="0" err="1" smtClean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BlueFlagMedWeek</a:t>
            </a:r>
            <a:endParaRPr lang="es-ES" sz="44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15327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400213" cy="14400213"/>
          </a:xfrm>
          <a:prstGeom prst="rect">
            <a:avLst/>
          </a:prstGeom>
        </p:spPr>
      </p:pic>
      <p:pic>
        <p:nvPicPr>
          <p:cNvPr id="4" name="Picture 4" descr="A dog sitting on top of a sandy beach&#10;&#10;Description automatically generated">
            <a:extLst>
              <a:ext uri="{FF2B5EF4-FFF2-40B4-BE49-F238E27FC236}">
                <a16:creationId xmlns:a16="http://schemas.microsoft.com/office/drawing/2014/main" id="{9A2F6D05-DD79-4AF4-B434-726947BDB11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32" t="14817" r="45486" b="56344"/>
          <a:stretch/>
        </p:blipFill>
        <p:spPr>
          <a:xfrm>
            <a:off x="6200775" y="2190750"/>
            <a:ext cx="8105775" cy="4152900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198119" y="2910840"/>
            <a:ext cx="6012000" cy="2697480"/>
          </a:xfrm>
          <a:prstGeom prst="rect">
            <a:avLst/>
          </a:prstGeom>
          <a:solidFill>
            <a:srgbClr val="527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CuadroTexto 5"/>
          <p:cNvSpPr txBox="1"/>
          <p:nvPr/>
        </p:nvSpPr>
        <p:spPr>
          <a:xfrm>
            <a:off x="388619" y="2915821"/>
            <a:ext cx="563118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0" b="1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Seguridade</a:t>
            </a:r>
            <a:r>
              <a:rPr lang="es-ES" sz="80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na </a:t>
            </a:r>
            <a:r>
              <a:rPr lang="es-ES" sz="8000" b="1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praia</a:t>
            </a:r>
            <a:endParaRPr lang="es-ES" sz="8000" b="1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198119" y="6610350"/>
            <a:ext cx="5478781" cy="5886450"/>
          </a:xfrm>
          <a:prstGeom prst="rect">
            <a:avLst/>
          </a:prstGeom>
          <a:solidFill>
            <a:srgbClr val="527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118250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400213" cy="14400213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331336" y="2728397"/>
            <a:ext cx="5650363" cy="3554819"/>
          </a:xfrm>
          <a:prstGeom prst="rect">
            <a:avLst/>
          </a:prstGeom>
          <a:solidFill>
            <a:srgbClr val="5271FF"/>
          </a:solidFill>
        </p:spPr>
        <p:txBody>
          <a:bodyPr wrap="square">
            <a:spAutoFit/>
          </a:bodyPr>
          <a:lstStyle/>
          <a:p>
            <a:pPr>
              <a:lnSpc>
                <a:spcPts val="9000"/>
              </a:lnSpc>
            </a:pPr>
            <a:r>
              <a:rPr lang="es-ES" sz="8000" b="1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Lixo</a:t>
            </a:r>
            <a:r>
              <a:rPr lang="es-ES" sz="80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endParaRPr lang="es-ES" sz="8000" b="1" dirty="0" smtClean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>
              <a:lnSpc>
                <a:spcPts val="9000"/>
              </a:lnSpc>
            </a:pPr>
            <a:r>
              <a:rPr lang="es-ES" sz="8000" b="1" dirty="0" smtClean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Mariño </a:t>
            </a:r>
          </a:p>
          <a:p>
            <a:pPr>
              <a:lnSpc>
                <a:spcPts val="9000"/>
              </a:lnSpc>
            </a:pPr>
            <a:r>
              <a:rPr lang="es-ES" sz="8000" b="1" dirty="0" smtClean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Flotante</a:t>
            </a:r>
            <a:endParaRPr lang="es-ES" sz="8000" b="1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0" y="6464349"/>
            <a:ext cx="6200775" cy="6697412"/>
          </a:xfrm>
          <a:prstGeom prst="rect">
            <a:avLst/>
          </a:prstGeom>
          <a:solidFill>
            <a:srgbClr val="5271FF"/>
          </a:solidFill>
        </p:spPr>
        <p:txBody>
          <a:bodyPr wrap="square" lIns="468000" tIns="900000" bIns="576000">
            <a:spAutoFit/>
          </a:bodyPr>
          <a:lstStyle/>
          <a:p>
            <a:r>
              <a:rPr lang="es-ES" sz="48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Calcúlase</a:t>
            </a:r>
            <a:r>
              <a:rPr lang="es-ES" sz="48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que </a:t>
            </a:r>
            <a:r>
              <a:rPr lang="es-ES" sz="48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hai</a:t>
            </a:r>
            <a:r>
              <a:rPr lang="es-ES" sz="48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s-ES" sz="4800" b="1" u="sng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51 </a:t>
            </a:r>
            <a:r>
              <a:rPr lang="es-ES" sz="4800" b="1" u="sng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trillóns</a:t>
            </a:r>
            <a:r>
              <a:rPr lang="es-ES" sz="4800" b="1" u="sng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de partículas de </a:t>
            </a:r>
            <a:r>
              <a:rPr lang="es-ES" sz="4800" b="1" u="sng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microplástico</a:t>
            </a:r>
            <a:r>
              <a:rPr lang="es-ES" sz="48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s-ES" sz="48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no océano. É o equivalente a 500 veces o número de </a:t>
            </a:r>
            <a:r>
              <a:rPr lang="es-ES" sz="48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estrelas</a:t>
            </a:r>
            <a:r>
              <a:rPr lang="es-ES" sz="48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na galaxia.</a:t>
            </a:r>
          </a:p>
        </p:txBody>
      </p:sp>
    </p:spTree>
    <p:extLst>
      <p:ext uri="{BB962C8B-B14F-4D97-AF65-F5344CB8AC3E}">
        <p14:creationId xmlns:p14="http://schemas.microsoft.com/office/powerpoint/2010/main" val="17181562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400213" cy="14400213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331336" y="2728397"/>
            <a:ext cx="5650363" cy="3554819"/>
          </a:xfrm>
          <a:prstGeom prst="rect">
            <a:avLst/>
          </a:prstGeom>
          <a:solidFill>
            <a:srgbClr val="5271FF"/>
          </a:solidFill>
        </p:spPr>
        <p:txBody>
          <a:bodyPr wrap="square">
            <a:spAutoFit/>
          </a:bodyPr>
          <a:lstStyle/>
          <a:p>
            <a:pPr>
              <a:lnSpc>
                <a:spcPts val="9000"/>
              </a:lnSpc>
            </a:pPr>
            <a:r>
              <a:rPr lang="es-ES" sz="8000" b="1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Lixo</a:t>
            </a:r>
            <a:r>
              <a:rPr lang="es-ES" sz="80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endParaRPr lang="es-ES" sz="8000" b="1" dirty="0" smtClean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>
              <a:lnSpc>
                <a:spcPts val="9000"/>
              </a:lnSpc>
            </a:pPr>
            <a:r>
              <a:rPr lang="es-ES" sz="8000" b="1" dirty="0" smtClean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Mariño </a:t>
            </a:r>
          </a:p>
          <a:p>
            <a:pPr>
              <a:lnSpc>
                <a:spcPts val="9000"/>
              </a:lnSpc>
            </a:pPr>
            <a:r>
              <a:rPr lang="es-ES" sz="8000" b="1" dirty="0" smtClean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Flotante</a:t>
            </a:r>
            <a:endParaRPr lang="es-ES" sz="8000" b="1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331336" y="6705600"/>
            <a:ext cx="5783714" cy="6838950"/>
          </a:xfrm>
          <a:prstGeom prst="rect">
            <a:avLst/>
          </a:prstGeom>
          <a:solidFill>
            <a:srgbClr val="527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240534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400213" cy="14400213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0" y="6883449"/>
            <a:ext cx="6200775" cy="6001643"/>
          </a:xfrm>
          <a:prstGeom prst="rect">
            <a:avLst/>
          </a:prstGeom>
          <a:solidFill>
            <a:srgbClr val="5271FF"/>
          </a:solidFill>
        </p:spPr>
        <p:txBody>
          <a:bodyPr wrap="square" lIns="468000">
            <a:spAutoFit/>
          </a:bodyPr>
          <a:lstStyle/>
          <a:p>
            <a:r>
              <a:rPr lang="es-ES" sz="48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Desde a FEE animamos as </a:t>
            </a:r>
            <a:r>
              <a:rPr lang="es-ES" sz="48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persoas</a:t>
            </a:r>
            <a:r>
              <a:rPr lang="es-ES" sz="48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a desenvolver </a:t>
            </a:r>
            <a:r>
              <a:rPr lang="es-ES" sz="48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accións</a:t>
            </a:r>
            <a:r>
              <a:rPr lang="es-ES" sz="48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significativas </a:t>
            </a:r>
            <a:r>
              <a:rPr lang="es-ES" sz="48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</a:t>
            </a:r>
            <a:r>
              <a:rPr lang="es-ES" sz="48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propósito de crear un mundo </a:t>
            </a:r>
            <a:r>
              <a:rPr lang="es-ES" sz="48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máis</a:t>
            </a:r>
            <a:r>
              <a:rPr lang="es-ES" sz="48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s-ES" sz="48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sostible</a:t>
            </a:r>
            <a:r>
              <a:rPr lang="es-ES" sz="48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  <a:endParaRPr lang="es-ES" sz="48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00569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400213" cy="14400213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247650" y="6648450"/>
            <a:ext cx="5734050" cy="6591300"/>
          </a:xfrm>
          <a:prstGeom prst="rect">
            <a:avLst/>
          </a:prstGeom>
          <a:solidFill>
            <a:srgbClr val="527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350331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400213" cy="14400213"/>
          </a:xfrm>
          <a:prstGeom prst="rect">
            <a:avLst/>
          </a:prstGeom>
        </p:spPr>
      </p:pic>
      <p:pic>
        <p:nvPicPr>
          <p:cNvPr id="5" name="Picture 6" descr="A picture containing water, outdoor, animal, man&#10;&#10;Description automatically generated">
            <a:extLst>
              <a:ext uri="{FF2B5EF4-FFF2-40B4-BE49-F238E27FC236}">
                <a16:creationId xmlns:a16="http://schemas.microsoft.com/office/drawing/2014/main" id="{BFAB17AA-0A1F-49F4-9DD1-CA4000588E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71" r="1017" b="25492"/>
          <a:stretch/>
        </p:blipFill>
        <p:spPr>
          <a:xfrm>
            <a:off x="716342" y="438150"/>
            <a:ext cx="12828208" cy="1148793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6" name="CuadroTexto 5"/>
          <p:cNvSpPr txBox="1"/>
          <p:nvPr/>
        </p:nvSpPr>
        <p:spPr>
          <a:xfrm>
            <a:off x="983042" y="438150"/>
            <a:ext cx="724655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600" b="1" dirty="0" smtClean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Micro</a:t>
            </a:r>
          </a:p>
          <a:p>
            <a:r>
              <a:rPr lang="es-ES" sz="9600" b="1" dirty="0" smtClean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Plásticos</a:t>
            </a:r>
            <a:endParaRPr lang="es-ES" sz="96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773492" y="9163050"/>
            <a:ext cx="12828208" cy="3046988"/>
          </a:xfrm>
          <a:prstGeom prst="rect">
            <a:avLst/>
          </a:prstGeom>
          <a:noFill/>
        </p:spPr>
        <p:txBody>
          <a:bodyPr wrap="square" lIns="360000" rIns="360000" rtlCol="0">
            <a:spAutoFit/>
          </a:bodyPr>
          <a:lstStyle/>
          <a:p>
            <a:pPr algn="just"/>
            <a:r>
              <a:rPr lang="es-ES" sz="48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As </a:t>
            </a:r>
            <a:r>
              <a:rPr lang="es-ES" sz="4800" b="1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luvas</a:t>
            </a:r>
            <a:r>
              <a:rPr lang="es-ES" sz="48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de plástico usadas non </a:t>
            </a:r>
            <a:r>
              <a:rPr lang="es-ES" sz="4800" b="1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só</a:t>
            </a:r>
            <a:r>
              <a:rPr lang="es-ES" sz="48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son </a:t>
            </a:r>
            <a:r>
              <a:rPr lang="es-ES" sz="4800" b="1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perigosas</a:t>
            </a:r>
            <a:r>
              <a:rPr lang="es-ES" sz="48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para as </a:t>
            </a:r>
            <a:r>
              <a:rPr lang="es-ES" sz="4800" b="1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persoas</a:t>
            </a:r>
            <a:r>
              <a:rPr lang="es-ES" sz="48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s-ES" sz="4800" b="1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senón</a:t>
            </a:r>
            <a:r>
              <a:rPr lang="es-ES" sz="48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s-ES" sz="4800" b="1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tamén</a:t>
            </a:r>
            <a:r>
              <a:rPr lang="es-ES" sz="48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para </a:t>
            </a:r>
            <a:r>
              <a:rPr lang="es-ES" sz="4800" b="1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outros</a:t>
            </a:r>
            <a:r>
              <a:rPr lang="es-ES" sz="48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seres vivos</a:t>
            </a:r>
            <a:r>
              <a:rPr lang="es-ES" sz="4800" b="1" dirty="0" smtClean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</a:p>
          <a:p>
            <a:pPr algn="r"/>
            <a:r>
              <a:rPr lang="es-ES" sz="4800" b="1" dirty="0" smtClean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#</a:t>
            </a:r>
            <a:r>
              <a:rPr lang="es-ES" sz="4800" b="1" dirty="0" err="1" smtClean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BlueFlagMedWeek</a:t>
            </a:r>
            <a:endParaRPr lang="es-ES" sz="4800" b="1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16529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400213" cy="14400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511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400213" cy="14400213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0" y="7200900"/>
            <a:ext cx="6115050" cy="4182876"/>
          </a:xfrm>
          <a:prstGeom prst="rect">
            <a:avLst/>
          </a:prstGeom>
          <a:solidFill>
            <a:srgbClr val="5271FF"/>
          </a:solidFill>
        </p:spPr>
        <p:txBody>
          <a:bodyPr wrap="square" lIns="432000" rtlCol="0">
            <a:spAutoFit/>
          </a:bodyPr>
          <a:lstStyle/>
          <a:p>
            <a:pPr>
              <a:lnSpc>
                <a:spcPts val="6500"/>
              </a:lnSpc>
            </a:pPr>
            <a:r>
              <a:rPr lang="es-ES" sz="4800" b="1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Unha</a:t>
            </a:r>
            <a:r>
              <a:rPr lang="es-ES" sz="48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s-ES" sz="4800" b="1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cabicha</a:t>
            </a:r>
            <a:r>
              <a:rPr lang="es-ES" sz="48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pode contaminar </a:t>
            </a:r>
            <a:r>
              <a:rPr lang="es-ES" sz="4800" b="1" u="sng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500 l de </a:t>
            </a:r>
            <a:r>
              <a:rPr lang="es-ES" sz="4800" b="1" u="sng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auga</a:t>
            </a:r>
            <a:r>
              <a:rPr lang="es-ES" sz="48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con 4700 substancias tóxicas, aproximadamente.</a:t>
            </a:r>
            <a:endParaRPr lang="es-ES" sz="48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304800" y="2838450"/>
            <a:ext cx="5924550" cy="1569660"/>
          </a:xfrm>
          <a:prstGeom prst="rect">
            <a:avLst/>
          </a:prstGeom>
          <a:solidFill>
            <a:srgbClr val="5271FF"/>
          </a:solidFill>
        </p:spPr>
        <p:txBody>
          <a:bodyPr wrap="square" rtlCol="0">
            <a:spAutoFit/>
          </a:bodyPr>
          <a:lstStyle/>
          <a:p>
            <a:r>
              <a:rPr lang="es-ES" sz="9600" b="1" kern="0" spc="800" dirty="0" err="1" smtClean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Cabichas</a:t>
            </a:r>
            <a:endParaRPr lang="es-ES" sz="9600" b="1" kern="0" spc="8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2830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400213" cy="14400213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304800" y="2838450"/>
            <a:ext cx="5924550" cy="1569660"/>
          </a:xfrm>
          <a:prstGeom prst="rect">
            <a:avLst/>
          </a:prstGeom>
          <a:solidFill>
            <a:srgbClr val="5271FF"/>
          </a:solidFill>
        </p:spPr>
        <p:txBody>
          <a:bodyPr wrap="square" rtlCol="0">
            <a:spAutoFit/>
          </a:bodyPr>
          <a:lstStyle/>
          <a:p>
            <a:r>
              <a:rPr lang="es-ES" sz="9600" b="1" kern="0" spc="800" dirty="0" err="1" smtClean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Cabichas</a:t>
            </a:r>
            <a:endParaRPr lang="es-ES" sz="9600" b="1" kern="0" spc="8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88985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400213" cy="14400213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0" y="5600700"/>
            <a:ext cx="6134100" cy="3785652"/>
          </a:xfrm>
          <a:prstGeom prst="rect">
            <a:avLst/>
          </a:prstGeom>
          <a:solidFill>
            <a:srgbClr val="5271FF"/>
          </a:solidFill>
        </p:spPr>
        <p:txBody>
          <a:bodyPr wrap="square" lIns="396000" rIns="360000" rtlCol="0">
            <a:spAutoFit/>
          </a:bodyPr>
          <a:lstStyle/>
          <a:p>
            <a:r>
              <a:rPr lang="es-ES" sz="48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China: os residuos médicos </a:t>
            </a:r>
            <a:r>
              <a:rPr lang="es-ES" sz="48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cuadruplicáronse</a:t>
            </a:r>
            <a:r>
              <a:rPr lang="es-ES" sz="48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ata </a:t>
            </a:r>
            <a:r>
              <a:rPr lang="es-ES" sz="4800" b="1" u="sng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200 toneladas </a:t>
            </a:r>
            <a:r>
              <a:rPr lang="es-ES" sz="4800" b="1" u="sng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ao</a:t>
            </a:r>
            <a:r>
              <a:rPr lang="es-ES" sz="4800" b="1" u="sng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día</a:t>
            </a:r>
            <a:r>
              <a:rPr lang="es-ES" sz="48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  <a:endParaRPr lang="es-ES" sz="48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0" y="10306050"/>
            <a:ext cx="6134100" cy="3046988"/>
          </a:xfrm>
          <a:prstGeom prst="rect">
            <a:avLst/>
          </a:prstGeom>
          <a:solidFill>
            <a:srgbClr val="5271FF"/>
          </a:solidFill>
        </p:spPr>
        <p:txBody>
          <a:bodyPr wrap="square" lIns="396000" rIns="360000" rtlCol="0">
            <a:spAutoFit/>
          </a:bodyPr>
          <a:lstStyle/>
          <a:p>
            <a:r>
              <a:rPr lang="es-ES" sz="48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Italia: </a:t>
            </a:r>
            <a:r>
              <a:rPr lang="es-ES" sz="48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aumentou</a:t>
            </a:r>
            <a:r>
              <a:rPr lang="es-ES" sz="48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un </a:t>
            </a:r>
            <a:r>
              <a:rPr lang="es-ES" sz="4800" b="1" u="sng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111%</a:t>
            </a:r>
            <a:r>
              <a:rPr lang="es-ES" sz="48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o consumo de mandarinas empaquetadas.</a:t>
            </a:r>
            <a:endParaRPr lang="es-ES" sz="48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45999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400213" cy="14400213"/>
          </a:xfrm>
          <a:prstGeom prst="rect">
            <a:avLst/>
          </a:prstGeom>
        </p:spPr>
      </p:pic>
      <p:pic>
        <p:nvPicPr>
          <p:cNvPr id="3" name="Picture 15" descr="A broken tree&#10;&#10;Description automatically generated">
            <a:extLst>
              <a:ext uri="{FF2B5EF4-FFF2-40B4-BE49-F238E27FC236}">
                <a16:creationId xmlns:a16="http://schemas.microsoft.com/office/drawing/2014/main" id="{BDDE2F74-5DA8-46CE-85B8-6364A07A2FB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03" r="22277" b="1458"/>
          <a:stretch/>
        </p:blipFill>
        <p:spPr>
          <a:xfrm>
            <a:off x="781050" y="454619"/>
            <a:ext cx="12858750" cy="11584981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1333500" y="1504950"/>
            <a:ext cx="96583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0" b="1" dirty="0" err="1" smtClean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Resiudos</a:t>
            </a:r>
            <a:r>
              <a:rPr lang="es-ES" sz="8000" b="1" dirty="0" smtClean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s-ES" sz="8000" b="1" dirty="0" err="1" smtClean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Covid</a:t>
            </a:r>
            <a:endParaRPr lang="es-ES" sz="8000" b="1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723900" y="9182100"/>
            <a:ext cx="12877800" cy="2923877"/>
          </a:xfrm>
          <a:prstGeom prst="rect">
            <a:avLst/>
          </a:prstGeom>
          <a:noFill/>
        </p:spPr>
        <p:txBody>
          <a:bodyPr wrap="square" lIns="468000" rIns="468000" rtlCol="0">
            <a:spAutoFit/>
          </a:bodyPr>
          <a:lstStyle/>
          <a:p>
            <a:pPr algn="just"/>
            <a:r>
              <a:rPr lang="es-ES" sz="46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As </a:t>
            </a:r>
            <a:r>
              <a:rPr lang="es-ES" sz="4600" b="1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luvas</a:t>
            </a:r>
            <a:r>
              <a:rPr lang="es-ES" sz="46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de plástico usadas non </a:t>
            </a:r>
            <a:r>
              <a:rPr lang="es-ES" sz="4600" b="1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só</a:t>
            </a:r>
            <a:r>
              <a:rPr lang="es-ES" sz="46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son </a:t>
            </a:r>
            <a:r>
              <a:rPr lang="es-ES" sz="4600" b="1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perigosas</a:t>
            </a:r>
            <a:r>
              <a:rPr lang="es-ES" sz="46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para as </a:t>
            </a:r>
            <a:r>
              <a:rPr lang="es-ES" sz="4600" b="1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persoas</a:t>
            </a:r>
            <a:r>
              <a:rPr lang="es-ES" sz="46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s-ES" sz="4600" b="1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senón</a:t>
            </a:r>
            <a:r>
              <a:rPr lang="es-ES" sz="46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s-ES" sz="4600" b="1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tamén</a:t>
            </a:r>
            <a:r>
              <a:rPr lang="es-ES" sz="46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para </a:t>
            </a:r>
            <a:r>
              <a:rPr lang="es-ES" sz="4600" b="1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outros</a:t>
            </a:r>
            <a:r>
              <a:rPr lang="es-ES" sz="46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seres vivos</a:t>
            </a:r>
            <a:r>
              <a:rPr lang="es-ES" sz="4600" b="1" dirty="0" smtClean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</a:p>
          <a:p>
            <a:pPr algn="r"/>
            <a:r>
              <a:rPr lang="es-ES" sz="4600" b="1" dirty="0" smtClean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#</a:t>
            </a:r>
            <a:r>
              <a:rPr lang="es-ES" sz="4600" b="1" dirty="0" err="1" smtClean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BlueFlagMedWeek</a:t>
            </a:r>
            <a:endParaRPr lang="es-ES" sz="4600" b="1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52824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400213" cy="14400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7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400213" cy="14400213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5026" y="3505358"/>
            <a:ext cx="581025" cy="561975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0" y="6115050"/>
            <a:ext cx="6134100" cy="6001643"/>
          </a:xfrm>
          <a:prstGeom prst="rect">
            <a:avLst/>
          </a:prstGeom>
          <a:solidFill>
            <a:srgbClr val="5271FF"/>
          </a:solidFill>
        </p:spPr>
        <p:txBody>
          <a:bodyPr wrap="square" lIns="540000" rIns="360000" rtlCol="0">
            <a:spAutoFit/>
          </a:bodyPr>
          <a:lstStyle/>
          <a:p>
            <a:r>
              <a:rPr lang="es-ES" sz="4800" b="1" u="sng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Máis</a:t>
            </a:r>
            <a:r>
              <a:rPr lang="es-ES" sz="4800" b="1" u="sng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de 100.000 </a:t>
            </a:r>
            <a:r>
              <a:rPr lang="es-ES" sz="48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mamíferos </a:t>
            </a:r>
            <a:r>
              <a:rPr lang="es-ES" sz="48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mariños</a:t>
            </a:r>
            <a:r>
              <a:rPr lang="es-ES" sz="48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 </a:t>
            </a:r>
            <a:r>
              <a:rPr lang="es-ES" sz="4800" b="1" u="sng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1 millón</a:t>
            </a:r>
            <a:r>
              <a:rPr lang="es-ES" sz="48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de aves </a:t>
            </a:r>
            <a:r>
              <a:rPr lang="es-ES" sz="48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mariñas</a:t>
            </a:r>
            <a:r>
              <a:rPr lang="es-ES" sz="48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s-ES" sz="48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morren</a:t>
            </a:r>
            <a:r>
              <a:rPr lang="es-ES" sz="48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cada ano </a:t>
            </a:r>
            <a:r>
              <a:rPr lang="es-ES" sz="48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ao</a:t>
            </a:r>
            <a:r>
              <a:rPr lang="es-ES" sz="48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s-ES" sz="48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inxerir</a:t>
            </a:r>
            <a:r>
              <a:rPr lang="es-ES" sz="48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plástico </a:t>
            </a:r>
            <a:r>
              <a:rPr lang="es-ES" sz="48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ou</a:t>
            </a:r>
            <a:r>
              <a:rPr lang="es-ES" sz="48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s-ES" sz="48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quedárense</a:t>
            </a:r>
            <a:r>
              <a:rPr lang="es-ES" sz="48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atrapados.</a:t>
            </a:r>
            <a:endParaRPr lang="es-ES" sz="48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100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145</TotalTime>
  <Words>260</Words>
  <Application>Microsoft Office PowerPoint</Application>
  <PresentationFormat>Personalizado</PresentationFormat>
  <Paragraphs>33</Paragraphs>
  <Slides>18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Lato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eva</dc:creator>
  <cp:lastModifiedBy>eva</cp:lastModifiedBy>
  <cp:revision>13</cp:revision>
  <dcterms:created xsi:type="dcterms:W3CDTF">2021-02-15T10:30:09Z</dcterms:created>
  <dcterms:modified xsi:type="dcterms:W3CDTF">2021-02-15T13:01:55Z</dcterms:modified>
</cp:coreProperties>
</file>